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i0zLwF8TKq2SKPVDO85CvBBSNa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Their main result states that if the probability distribution of the data-set is representable by a large, very sparse deep neural network, then the optimal network topology can be constructed layer by layer by analyzing the correlation statistics of the activations of the last layer and clustering neurons with highly correlated outputs. Although the strict math- ematical proof requires very strong conditions, the fact that this statement resonates with the well known Hebbian principle – neurons that fire together, wire together – suggests that the underlying idea is applicable even under less strict conditions, in practice. </a:t>
            </a:r>
            <a:endParaRPr/>
          </a:p>
          <a:p>
            <a:pPr indent="0" lvl="0" marL="0" rtl="0" algn="l">
              <a:spcBef>
                <a:spcPts val="0"/>
              </a:spcBef>
              <a:spcAft>
                <a:spcPts val="0"/>
              </a:spcAft>
              <a:buNone/>
            </a:pPr>
            <a:r>
              <a:t/>
            </a:r>
            <a:endParaRPr/>
          </a:p>
        </p:txBody>
      </p:sp>
      <p:sp>
        <p:nvSpPr>
          <p:cNvPr id="105" name="Google Shape;1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paperswithcode.com/dataset/imagenet" TargetMode="Externa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phere of mesh and nodes" id="89" name="Google Shape;89;p1"/>
          <p:cNvPicPr preferRelativeResize="0"/>
          <p:nvPr/>
        </p:nvPicPr>
        <p:blipFill rotWithShape="1">
          <a:blip r:embed="rId3">
            <a:alphaModFix/>
          </a:blip>
          <a:srcRect b="0" l="3928" r="1271" t="0"/>
          <a:stretch/>
        </p:blipFill>
        <p:spPr>
          <a:xfrm>
            <a:off x="3523488" y="10"/>
            <a:ext cx="8668512" cy="6857990"/>
          </a:xfrm>
          <a:prstGeom prst="rect">
            <a:avLst/>
          </a:prstGeom>
          <a:noFill/>
          <a:ln>
            <a:noFill/>
          </a:ln>
        </p:spPr>
      </p:pic>
      <p:sp>
        <p:nvSpPr>
          <p:cNvPr id="90" name="Google Shape;90;p1"/>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Modern Convolution Neural Networks</a:t>
            </a:r>
            <a:endParaRPr/>
          </a:p>
        </p:txBody>
      </p:sp>
      <p:sp>
        <p:nvSpPr>
          <p:cNvPr id="92" name="Google Shape;92;p1"/>
          <p:cNvSpPr txBox="1"/>
          <p:nvPr>
            <p:ph idx="1" type="subTitle"/>
          </p:nvPr>
        </p:nvSpPr>
        <p:spPr>
          <a:xfrm>
            <a:off x="477980" y="4872922"/>
            <a:ext cx="4023359" cy="12081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Dr. Risman Adnan </a:t>
            </a:r>
            <a:endParaRPr/>
          </a:p>
          <a:p>
            <a:pPr indent="0" lvl="0" marL="0" rtl="0" algn="l">
              <a:lnSpc>
                <a:spcPct val="90000"/>
              </a:lnSpc>
              <a:spcBef>
                <a:spcPts val="1000"/>
              </a:spcBef>
              <a:spcAft>
                <a:spcPts val="0"/>
              </a:spcAft>
              <a:buClr>
                <a:schemeClr val="dk1"/>
              </a:buClr>
              <a:buSzPts val="2000"/>
              <a:buNone/>
            </a:pPr>
            <a:r>
              <a:rPr lang="en-US" sz="2000"/>
              <a:t>Telkom University</a:t>
            </a:r>
            <a:endParaRPr/>
          </a:p>
          <a:p>
            <a:pPr indent="0" lvl="0" marL="0" rtl="0" algn="l">
              <a:lnSpc>
                <a:spcPct val="90000"/>
              </a:lnSpc>
              <a:spcBef>
                <a:spcPts val="1000"/>
              </a:spcBef>
              <a:spcAft>
                <a:spcPts val="0"/>
              </a:spcAft>
              <a:buClr>
                <a:schemeClr val="dk1"/>
              </a:buClr>
              <a:buSzPts val="2000"/>
              <a:buNone/>
            </a:pPr>
            <a:r>
              <a:t/>
            </a:r>
            <a:endParaRPr sz="2000"/>
          </a:p>
        </p:txBody>
      </p:sp>
      <p:sp>
        <p:nvSpPr>
          <p:cNvPr id="93" name="Google Shape;93;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4" name="Google Shape;94;p1"/>
          <p:cNvSpPr/>
          <p:nvPr/>
        </p:nvSpPr>
        <p:spPr>
          <a:xfrm>
            <a:off x="481029"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700"/>
                                        <p:tgtEl>
                                          <p:spTgt spid="92">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700"/>
                                        <p:tgtEl>
                                          <p:spTgt spid="92">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700"/>
                                        <p:tgtEl>
                                          <p:spTgt spid="92">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1"/>
                                        </p:tgtEl>
                                        <p:attrNameLst>
                                          <p:attrName>style.visibility</p:attrName>
                                        </p:attrNameLst>
                                      </p:cBhvr>
                                      <p:to>
                                        <p:strVal val="visible"/>
                                      </p:to>
                                    </p:set>
                                    <p:animEffect filter="fade" transition="in">
                                      <p:cBhvr>
                                        <p:cTn dur="7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9"/>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 name="Google Shape;177;p9"/>
          <p:cNvSpPr txBox="1"/>
          <p:nvPr>
            <p:ph type="title"/>
          </p:nvPr>
        </p:nvSpPr>
        <p:spPr>
          <a:xfrm>
            <a:off x="1051560" y="586822"/>
            <a:ext cx="365760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VGGNet Architecture</a:t>
            </a:r>
            <a:endParaRPr/>
          </a:p>
        </p:txBody>
      </p:sp>
      <p:sp>
        <p:nvSpPr>
          <p:cNvPr id="178" name="Google Shape;178;p9"/>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 name="Google Shape;179;p9"/>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 name="Google Shape;180;p9"/>
          <p:cNvSpPr txBox="1"/>
          <p:nvPr>
            <p:ph idx="1" type="body"/>
          </p:nvPr>
        </p:nvSpPr>
        <p:spPr>
          <a:xfrm>
            <a:off x="5250106" y="586822"/>
            <a:ext cx="610674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t>The depth of the configurations increases from the left (A) to the right (E), as more layers are added (the added layers are shown in bold). The convolutional layer parameters are denoted as “conv⟨receptive field size⟩-⟨number of channels⟩”. The ReLU activation function is not shown for brevity. </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descr="Table&#10;&#10;Description automatically generated" id="181" name="Google Shape;181;p9"/>
          <p:cNvPicPr preferRelativeResize="0"/>
          <p:nvPr/>
        </p:nvPicPr>
        <p:blipFill rotWithShape="1">
          <a:blip r:embed="rId3">
            <a:alphaModFix/>
          </a:blip>
          <a:srcRect b="0" l="0" r="0" t="0"/>
          <a:stretch/>
        </p:blipFill>
        <p:spPr>
          <a:xfrm>
            <a:off x="1578380" y="2729397"/>
            <a:ext cx="3440315" cy="3483864"/>
          </a:xfrm>
          <a:prstGeom prst="rect">
            <a:avLst/>
          </a:prstGeom>
          <a:noFill/>
          <a:ln>
            <a:noFill/>
          </a:ln>
        </p:spPr>
      </p:pic>
      <p:pic>
        <p:nvPicPr>
          <p:cNvPr descr="Graphical user interface, diagram&#10;&#10;Description automatically generated" id="182" name="Google Shape;182;p9"/>
          <p:cNvPicPr preferRelativeResize="0"/>
          <p:nvPr/>
        </p:nvPicPr>
        <p:blipFill rotWithShape="1">
          <a:blip r:embed="rId4">
            <a:alphaModFix/>
          </a:blip>
          <a:srcRect b="0" l="0" r="0" t="0"/>
          <a:stretch/>
        </p:blipFill>
        <p:spPr>
          <a:xfrm>
            <a:off x="6946527" y="2729397"/>
            <a:ext cx="4027589" cy="3483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0"/>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0"/>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0"/>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NiN</a:t>
            </a:r>
            <a:endParaRPr/>
          </a:p>
        </p:txBody>
      </p:sp>
      <p:sp>
        <p:nvSpPr>
          <p:cNvPr id="191" name="Google Shape;191;p10"/>
          <p:cNvSpPr txBox="1"/>
          <p:nvPr>
            <p:ph idx="1" type="body"/>
          </p:nvPr>
        </p:nvSpPr>
        <p:spPr>
          <a:xfrm>
            <a:off x="765050" y="2286000"/>
            <a:ext cx="3759241" cy="384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400"/>
              <a:buChar char="•"/>
            </a:pPr>
            <a:r>
              <a:rPr lang="en-US" sz="1400">
                <a:solidFill>
                  <a:schemeClr val="lt1"/>
                </a:solidFill>
              </a:rPr>
              <a:t>Problems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ImageNet Classification</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Enhance discriminability</a:t>
            </a:r>
            <a:endParaRPr/>
          </a:p>
          <a:p>
            <a:pPr indent="-228600" lvl="0" marL="228600" rtl="0" algn="l">
              <a:lnSpc>
                <a:spcPct val="90000"/>
              </a:lnSpc>
              <a:spcBef>
                <a:spcPts val="1000"/>
              </a:spcBef>
              <a:spcAft>
                <a:spcPts val="0"/>
              </a:spcAft>
              <a:buClr>
                <a:schemeClr val="lt1"/>
              </a:buClr>
              <a:buSzPts val="1400"/>
              <a:buChar char="•"/>
            </a:pPr>
            <a:r>
              <a:rPr lang="en-US" sz="1400">
                <a:solidFill>
                  <a:schemeClr val="lt1"/>
                </a:solidFill>
              </a:rPr>
              <a:t>Contributions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NiN Architecture</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Micro Neural Nets with MLP</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Replace CNN with MlpConv </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MlpConv is MLP with Nonlinearity (ReLu)</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SoftMax Layer for Classification</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Handle Overfitting Well</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Global Average Pooling</a:t>
            </a:r>
            <a:endParaRPr/>
          </a:p>
          <a:p>
            <a:pPr indent="-139700" lvl="0" marL="228600" rtl="0" algn="l">
              <a:lnSpc>
                <a:spcPct val="90000"/>
              </a:lnSpc>
              <a:spcBef>
                <a:spcPts val="1000"/>
              </a:spcBef>
              <a:spcAft>
                <a:spcPts val="0"/>
              </a:spcAft>
              <a:buClr>
                <a:schemeClr val="dk1"/>
              </a:buClr>
              <a:buSzPts val="1400"/>
              <a:buNone/>
            </a:pPr>
            <a:r>
              <a:t/>
            </a:r>
            <a:endParaRPr sz="1400">
              <a:solidFill>
                <a:schemeClr val="lt1"/>
              </a:solidFill>
            </a:endParaRPr>
          </a:p>
          <a:p>
            <a:pPr indent="-139700" lvl="0" marL="228600" rtl="0" algn="l">
              <a:lnSpc>
                <a:spcPct val="90000"/>
              </a:lnSpc>
              <a:spcBef>
                <a:spcPts val="1000"/>
              </a:spcBef>
              <a:spcAft>
                <a:spcPts val="0"/>
              </a:spcAft>
              <a:buClr>
                <a:schemeClr val="dk1"/>
              </a:buClr>
              <a:buSzPts val="1400"/>
              <a:buNone/>
            </a:pPr>
            <a:r>
              <a:t/>
            </a:r>
            <a:endParaRPr sz="1400">
              <a:solidFill>
                <a:schemeClr val="lt1"/>
              </a:solidFill>
            </a:endParaRPr>
          </a:p>
        </p:txBody>
      </p:sp>
      <p:grpSp>
        <p:nvGrpSpPr>
          <p:cNvPr id="192" name="Google Shape;192;p10"/>
          <p:cNvGrpSpPr/>
          <p:nvPr/>
        </p:nvGrpSpPr>
        <p:grpSpPr>
          <a:xfrm>
            <a:off x="5917612" y="282953"/>
            <a:ext cx="5337976" cy="6298933"/>
            <a:chOff x="5917612" y="282953"/>
            <a:chExt cx="5337976" cy="6298933"/>
          </a:xfrm>
        </p:grpSpPr>
        <p:pic>
          <p:nvPicPr>
            <p:cNvPr descr="Text&#10;&#10;Description automatically generated" id="193" name="Google Shape;193;p10"/>
            <p:cNvPicPr preferRelativeResize="0"/>
            <p:nvPr/>
          </p:nvPicPr>
          <p:blipFill rotWithShape="1">
            <a:blip r:embed="rId3">
              <a:alphaModFix/>
            </a:blip>
            <a:srcRect b="0" l="0" r="0" t="0"/>
            <a:stretch/>
          </p:blipFill>
          <p:spPr>
            <a:xfrm>
              <a:off x="6166802" y="282953"/>
              <a:ext cx="4696471" cy="4238564"/>
            </a:xfrm>
            <a:prstGeom prst="rect">
              <a:avLst/>
            </a:prstGeom>
            <a:noFill/>
            <a:ln>
              <a:noFill/>
            </a:ln>
          </p:spPr>
        </p:pic>
        <p:pic>
          <p:nvPicPr>
            <p:cNvPr descr="Diagram, engineering drawing&#10;&#10;Description automatically generated" id="194" name="Google Shape;194;p10"/>
            <p:cNvPicPr preferRelativeResize="0"/>
            <p:nvPr/>
          </p:nvPicPr>
          <p:blipFill rotWithShape="1">
            <a:blip r:embed="rId4">
              <a:alphaModFix/>
            </a:blip>
            <a:srcRect b="0" l="0" r="0" t="0"/>
            <a:stretch/>
          </p:blipFill>
          <p:spPr>
            <a:xfrm>
              <a:off x="5917612" y="4572000"/>
              <a:ext cx="5337976" cy="200988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11"/>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NiN Architecture</a:t>
            </a:r>
            <a:endParaRPr/>
          </a:p>
        </p:txBody>
      </p:sp>
      <p:sp>
        <p:nvSpPr>
          <p:cNvPr id="201" name="Google Shape;201;p11"/>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1"/>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700"/>
              <a:buNone/>
            </a:pPr>
            <a:r>
              <a:rPr lang="en-US" sz="1700"/>
              <a:t>The overall structure of Network In Network. In this paper the NINs include the stacking of three MLPConv layers and one global average pooling layer. MLPConv layers model the local patches better, and global average pooling acts as a structural regularizer that prevents overfitting globally. </a:t>
            </a:r>
            <a:endParaRPr/>
          </a:p>
        </p:txBody>
      </p:sp>
      <p:pic>
        <p:nvPicPr>
          <p:cNvPr descr="A drawing of a house&#10;&#10;Description automatically generated with low confidence" id="203" name="Google Shape;203;p11"/>
          <p:cNvPicPr preferRelativeResize="0"/>
          <p:nvPr/>
        </p:nvPicPr>
        <p:blipFill rotWithShape="1">
          <a:blip r:embed="rId3">
            <a:alphaModFix/>
          </a:blip>
          <a:srcRect b="0" l="0" r="0" t="0"/>
          <a:stretch/>
        </p:blipFill>
        <p:spPr>
          <a:xfrm>
            <a:off x="260839" y="2958474"/>
            <a:ext cx="6288024" cy="1933567"/>
          </a:xfrm>
          <a:prstGeom prst="rect">
            <a:avLst/>
          </a:prstGeom>
          <a:noFill/>
          <a:ln>
            <a:noFill/>
          </a:ln>
        </p:spPr>
      </p:pic>
      <p:pic>
        <p:nvPicPr>
          <p:cNvPr descr="Graphical user interface, diagram, Word&#10;&#10;Description automatically generated" id="204" name="Google Shape;204;p11"/>
          <p:cNvPicPr preferRelativeResize="0"/>
          <p:nvPr/>
        </p:nvPicPr>
        <p:blipFill rotWithShape="1">
          <a:blip r:embed="rId4">
            <a:alphaModFix/>
          </a:blip>
          <a:srcRect b="0" l="0" r="0" t="0"/>
          <a:stretch/>
        </p:blipFill>
        <p:spPr>
          <a:xfrm>
            <a:off x="6798012" y="2011680"/>
            <a:ext cx="5144839" cy="4665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2"/>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2"/>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12"/>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GoogLeNet</a:t>
            </a:r>
            <a:endParaRPr/>
          </a:p>
        </p:txBody>
      </p:sp>
      <p:sp>
        <p:nvSpPr>
          <p:cNvPr id="213" name="Google Shape;213;p12"/>
          <p:cNvSpPr txBox="1"/>
          <p:nvPr>
            <p:ph idx="1" type="body"/>
          </p:nvPr>
        </p:nvSpPr>
        <p:spPr>
          <a:xfrm>
            <a:off x="765050" y="1906292"/>
            <a:ext cx="3605471" cy="445576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400"/>
              <a:buChar char="•"/>
            </a:pPr>
            <a:r>
              <a:rPr lang="en-US" sz="1400">
                <a:solidFill>
                  <a:schemeClr val="lt1"/>
                </a:solidFill>
              </a:rPr>
              <a:t>Problems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ImageNet Classification</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Efficient computing resources</a:t>
            </a:r>
            <a:endParaRPr/>
          </a:p>
          <a:p>
            <a:pPr indent="-228600" lvl="0" marL="228600" rtl="0" algn="l">
              <a:lnSpc>
                <a:spcPct val="90000"/>
              </a:lnSpc>
              <a:spcBef>
                <a:spcPts val="1000"/>
              </a:spcBef>
              <a:spcAft>
                <a:spcPts val="0"/>
              </a:spcAft>
              <a:buClr>
                <a:schemeClr val="lt1"/>
              </a:buClr>
              <a:buSzPts val="1400"/>
              <a:buChar char="•"/>
            </a:pPr>
            <a:r>
              <a:rPr lang="en-US" sz="1400">
                <a:solidFill>
                  <a:schemeClr val="lt1"/>
                </a:solidFill>
              </a:rPr>
              <a:t>Contributions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GoogLeNet Architecture</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Synergy between deep networks and computer vision</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Introduce Inception module</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Increase depth and width with constant budget</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Hebbian principle</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Multiscale processing</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22 layers deep network</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ILSVRC 2014 Winner</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Handle Overfitting Well</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Data Augmentation</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Dropout Technique</a:t>
            </a:r>
            <a:endParaRPr/>
          </a:p>
        </p:txBody>
      </p:sp>
      <p:pic>
        <p:nvPicPr>
          <p:cNvPr descr="Text&#10;&#10;Description automatically generated" id="214" name="Google Shape;214;p12"/>
          <p:cNvPicPr preferRelativeResize="0"/>
          <p:nvPr/>
        </p:nvPicPr>
        <p:blipFill rotWithShape="1">
          <a:blip r:embed="rId3">
            <a:alphaModFix/>
          </a:blip>
          <a:srcRect b="0" l="0" r="0" t="0"/>
          <a:stretch/>
        </p:blipFill>
        <p:spPr>
          <a:xfrm>
            <a:off x="5516550" y="643469"/>
            <a:ext cx="5803191" cy="5571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4"/>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4"/>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4"/>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Batch Normalization</a:t>
            </a:r>
            <a:endParaRPr/>
          </a:p>
        </p:txBody>
      </p:sp>
      <p:sp>
        <p:nvSpPr>
          <p:cNvPr id="223" name="Google Shape;223;p14"/>
          <p:cNvSpPr txBox="1"/>
          <p:nvPr>
            <p:ph idx="1" type="body"/>
          </p:nvPr>
        </p:nvSpPr>
        <p:spPr>
          <a:xfrm>
            <a:off x="765050" y="2286000"/>
            <a:ext cx="3790017" cy="38448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lt1"/>
              </a:buClr>
              <a:buSzPct val="100000"/>
              <a:buNone/>
            </a:pPr>
            <a:r>
              <a:rPr b="1" lang="en-US" sz="1800">
                <a:solidFill>
                  <a:schemeClr val="lt1"/>
                </a:solidFill>
              </a:rPr>
              <a:t>Problems: </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Hot to accelerate convergence of DNN training</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How to handle Internal Covariate Shift </a:t>
            </a:r>
            <a:endParaRPr/>
          </a:p>
          <a:p>
            <a:pPr indent="-149860" lvl="0" marL="228600" rtl="0" algn="l">
              <a:lnSpc>
                <a:spcPct val="90000"/>
              </a:lnSpc>
              <a:spcBef>
                <a:spcPts val="1000"/>
              </a:spcBef>
              <a:spcAft>
                <a:spcPts val="0"/>
              </a:spcAft>
              <a:buClr>
                <a:schemeClr val="dk1"/>
              </a:buClr>
              <a:buSzPct val="100000"/>
              <a:buNone/>
            </a:pPr>
            <a:r>
              <a:t/>
            </a:r>
            <a:endParaRPr sz="1600">
              <a:solidFill>
                <a:schemeClr val="lt1"/>
              </a:solidFill>
            </a:endParaRPr>
          </a:p>
          <a:p>
            <a:pPr indent="0" lvl="0" marL="0" rtl="0" algn="l">
              <a:lnSpc>
                <a:spcPct val="90000"/>
              </a:lnSpc>
              <a:spcBef>
                <a:spcPts val="1000"/>
              </a:spcBef>
              <a:spcAft>
                <a:spcPts val="0"/>
              </a:spcAft>
              <a:buClr>
                <a:schemeClr val="lt1"/>
              </a:buClr>
              <a:buSzPct val="100000"/>
              <a:buNone/>
            </a:pPr>
            <a:r>
              <a:rPr b="1" lang="en-US" sz="1800">
                <a:solidFill>
                  <a:schemeClr val="lt1"/>
                </a:solidFill>
              </a:rPr>
              <a:t>Approach:</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Normalizing layer inputs</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Normalization a part of the model architecture</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Normalization for each training mini-batch</a:t>
            </a:r>
            <a:endParaRPr/>
          </a:p>
          <a:p>
            <a:pPr indent="-149860" lvl="0" marL="228600" rtl="0" algn="l">
              <a:lnSpc>
                <a:spcPct val="90000"/>
              </a:lnSpc>
              <a:spcBef>
                <a:spcPts val="1000"/>
              </a:spcBef>
              <a:spcAft>
                <a:spcPts val="0"/>
              </a:spcAft>
              <a:buClr>
                <a:schemeClr val="dk1"/>
              </a:buClr>
              <a:buSzPct val="100000"/>
              <a:buNone/>
            </a:pPr>
            <a:r>
              <a:t/>
            </a:r>
            <a:endParaRPr sz="1600">
              <a:solidFill>
                <a:schemeClr val="lt1"/>
              </a:solidFill>
            </a:endParaRPr>
          </a:p>
          <a:p>
            <a:pPr indent="0" lvl="0" marL="0" rtl="0" algn="l">
              <a:lnSpc>
                <a:spcPct val="90000"/>
              </a:lnSpc>
              <a:spcBef>
                <a:spcPts val="1000"/>
              </a:spcBef>
              <a:spcAft>
                <a:spcPts val="0"/>
              </a:spcAft>
              <a:buClr>
                <a:schemeClr val="lt1"/>
              </a:buClr>
              <a:buSzPct val="100000"/>
              <a:buNone/>
            </a:pPr>
            <a:r>
              <a:rPr b="1" lang="en-US" sz="1800">
                <a:solidFill>
                  <a:schemeClr val="lt1"/>
                </a:solidFill>
              </a:rPr>
              <a:t>Benefits: </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BN allows us to use much higher learning rates </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BN provide better parameter scale and initialization</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Acts as a regularizer, reduces need of Dropout</a:t>
            </a:r>
            <a:endParaRPr/>
          </a:p>
          <a:p>
            <a:pPr indent="-228600" lvl="0" marL="228600" rtl="0" algn="l">
              <a:lnSpc>
                <a:spcPct val="90000"/>
              </a:lnSpc>
              <a:spcBef>
                <a:spcPts val="1000"/>
              </a:spcBef>
              <a:spcAft>
                <a:spcPts val="0"/>
              </a:spcAft>
              <a:buClr>
                <a:schemeClr val="lt1"/>
              </a:buClr>
              <a:buSzPct val="100000"/>
              <a:buFont typeface="Noto Sans Symbols"/>
              <a:buChar char="▪"/>
            </a:pPr>
            <a:r>
              <a:rPr lang="en-US" sz="1600">
                <a:solidFill>
                  <a:schemeClr val="lt1"/>
                </a:solidFill>
              </a:rPr>
              <a:t>BN makes it possible to use saturating nonlinearities</a:t>
            </a:r>
            <a:endParaRPr/>
          </a:p>
        </p:txBody>
      </p:sp>
      <p:pic>
        <p:nvPicPr>
          <p:cNvPr descr="Text&#10;&#10;Description automatically generated" id="224" name="Google Shape;224;p14"/>
          <p:cNvPicPr preferRelativeResize="0"/>
          <p:nvPr/>
        </p:nvPicPr>
        <p:blipFill rotWithShape="1">
          <a:blip r:embed="rId3">
            <a:alphaModFix/>
          </a:blip>
          <a:srcRect b="0" l="0" r="0" t="0"/>
          <a:stretch/>
        </p:blipFill>
        <p:spPr>
          <a:xfrm>
            <a:off x="4914102" y="505174"/>
            <a:ext cx="7104305" cy="1531526"/>
          </a:xfrm>
          <a:prstGeom prst="rect">
            <a:avLst/>
          </a:prstGeom>
          <a:noFill/>
          <a:ln>
            <a:noFill/>
          </a:ln>
        </p:spPr>
      </p:pic>
      <p:pic>
        <p:nvPicPr>
          <p:cNvPr descr="A picture containing text&#10;&#10;Description automatically generated" id="225" name="Google Shape;225;p14"/>
          <p:cNvPicPr preferRelativeResize="0"/>
          <p:nvPr/>
        </p:nvPicPr>
        <p:blipFill rotWithShape="1">
          <a:blip r:embed="rId4">
            <a:alphaModFix/>
          </a:blip>
          <a:srcRect b="0" l="0" r="0" t="0"/>
          <a:stretch/>
        </p:blipFill>
        <p:spPr>
          <a:xfrm>
            <a:off x="5173071" y="2286000"/>
            <a:ext cx="3222945" cy="2645834"/>
          </a:xfrm>
          <a:prstGeom prst="rect">
            <a:avLst/>
          </a:prstGeom>
          <a:noFill/>
          <a:ln>
            <a:noFill/>
          </a:ln>
        </p:spPr>
      </p:pic>
      <p:pic>
        <p:nvPicPr>
          <p:cNvPr descr="A picture containing text, receipt, screenshot&#10;&#10;Description automatically generated" id="226" name="Google Shape;226;p14"/>
          <p:cNvPicPr preferRelativeResize="0"/>
          <p:nvPr/>
        </p:nvPicPr>
        <p:blipFill rotWithShape="1">
          <a:blip r:embed="rId5">
            <a:alphaModFix/>
          </a:blip>
          <a:srcRect b="0" l="0" r="0" t="0"/>
          <a:stretch/>
        </p:blipFill>
        <p:spPr>
          <a:xfrm>
            <a:off x="8725558" y="2275650"/>
            <a:ext cx="3136900" cy="434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5"/>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5"/>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5"/>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ResNet</a:t>
            </a:r>
            <a:endParaRPr>
              <a:solidFill>
                <a:schemeClr val="lt1"/>
              </a:solidFill>
            </a:endParaRPr>
          </a:p>
        </p:txBody>
      </p:sp>
      <p:sp>
        <p:nvSpPr>
          <p:cNvPr id="235" name="Google Shape;235;p15"/>
          <p:cNvSpPr txBox="1"/>
          <p:nvPr>
            <p:ph idx="1" type="body"/>
          </p:nvPr>
        </p:nvSpPr>
        <p:spPr>
          <a:xfrm>
            <a:off x="765051" y="2286000"/>
            <a:ext cx="3928648" cy="38448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lt1"/>
              </a:buClr>
              <a:buSzPct val="100000"/>
              <a:buChar char="•"/>
            </a:pPr>
            <a:r>
              <a:rPr b="1" lang="en-US" sz="1600">
                <a:solidFill>
                  <a:schemeClr val="lt1"/>
                </a:solidFill>
              </a:rPr>
              <a:t>Problems</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Is learning better networks as easy as stacking more layers?</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The degradation problem with deeper networks</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How to train and improve accuracy of deeper networks</a:t>
            </a:r>
            <a:endParaRPr/>
          </a:p>
          <a:p>
            <a:pPr indent="-228600" lvl="0" marL="228600" rtl="0" algn="l">
              <a:lnSpc>
                <a:spcPct val="90000"/>
              </a:lnSpc>
              <a:spcBef>
                <a:spcPts val="1000"/>
              </a:spcBef>
              <a:spcAft>
                <a:spcPts val="0"/>
              </a:spcAft>
              <a:buClr>
                <a:schemeClr val="lt1"/>
              </a:buClr>
              <a:buSzPct val="100000"/>
              <a:buChar char="•"/>
            </a:pPr>
            <a:r>
              <a:rPr b="1" lang="en-US" sz="1600">
                <a:solidFill>
                  <a:schemeClr val="lt1"/>
                </a:solidFill>
              </a:rPr>
              <a:t>Contributions</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Reformulate the layers as learning residual functions </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Deep residual learning framework</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Hypothesize that it is easier to optimize the residual mapping than the original, unreferenced mapping. If an identity mapping were optimal, it would be easier to push the residual to zero than to fit an identity mapping by a stack of nonlinear layers.</a:t>
            </a:r>
            <a:endParaRPr/>
          </a:p>
          <a:p>
            <a:pPr indent="-228600" lvl="1" marL="685800" rtl="0" algn="l">
              <a:lnSpc>
                <a:spcPct val="90000"/>
              </a:lnSpc>
              <a:spcBef>
                <a:spcPts val="500"/>
              </a:spcBef>
              <a:spcAft>
                <a:spcPts val="0"/>
              </a:spcAft>
              <a:buClr>
                <a:schemeClr val="lt1"/>
              </a:buClr>
              <a:buSzPct val="100000"/>
              <a:buFont typeface="Noto Sans Symbols"/>
              <a:buChar char="▪"/>
            </a:pPr>
            <a:r>
              <a:rPr lang="en-US" sz="1600">
                <a:solidFill>
                  <a:schemeClr val="lt1"/>
                </a:solidFill>
              </a:rPr>
              <a:t>1st Winner of ILSVRC 2015 classification competition</a:t>
            </a:r>
            <a:endParaRPr/>
          </a:p>
        </p:txBody>
      </p:sp>
      <p:pic>
        <p:nvPicPr>
          <p:cNvPr descr="Text&#10;&#10;Description automatically generated" id="236" name="Google Shape;236;p15"/>
          <p:cNvPicPr preferRelativeResize="0"/>
          <p:nvPr/>
        </p:nvPicPr>
        <p:blipFill rotWithShape="1">
          <a:blip r:embed="rId3">
            <a:alphaModFix/>
          </a:blip>
          <a:srcRect b="0" l="0" r="0" t="0"/>
          <a:stretch/>
        </p:blipFill>
        <p:spPr>
          <a:xfrm>
            <a:off x="4902634" y="406865"/>
            <a:ext cx="7150168" cy="1565868"/>
          </a:xfrm>
          <a:prstGeom prst="rect">
            <a:avLst/>
          </a:prstGeom>
          <a:noFill/>
          <a:ln>
            <a:noFill/>
          </a:ln>
        </p:spPr>
      </p:pic>
      <p:pic>
        <p:nvPicPr>
          <p:cNvPr descr="Diagram&#10;&#10;Description automatically generated" id="237" name="Google Shape;237;p15"/>
          <p:cNvPicPr preferRelativeResize="0"/>
          <p:nvPr/>
        </p:nvPicPr>
        <p:blipFill rotWithShape="1">
          <a:blip r:embed="rId4">
            <a:alphaModFix/>
          </a:blip>
          <a:srcRect b="0" l="0" r="0" t="0"/>
          <a:stretch/>
        </p:blipFill>
        <p:spPr>
          <a:xfrm>
            <a:off x="8600546" y="4353287"/>
            <a:ext cx="3277040" cy="1884298"/>
          </a:xfrm>
          <a:prstGeom prst="rect">
            <a:avLst/>
          </a:prstGeom>
          <a:noFill/>
          <a:ln>
            <a:noFill/>
          </a:ln>
        </p:spPr>
      </p:pic>
      <p:pic>
        <p:nvPicPr>
          <p:cNvPr descr="A close-up of a document&#10;&#10;Description automatically generated with medium confidence" id="238" name="Google Shape;238;p15"/>
          <p:cNvPicPr preferRelativeResize="0"/>
          <p:nvPr/>
        </p:nvPicPr>
        <p:blipFill rotWithShape="1">
          <a:blip r:embed="rId5">
            <a:alphaModFix/>
          </a:blip>
          <a:srcRect b="0" l="0" r="0" t="0"/>
          <a:stretch/>
        </p:blipFill>
        <p:spPr>
          <a:xfrm>
            <a:off x="4914102" y="2154532"/>
            <a:ext cx="3492132" cy="4296603"/>
          </a:xfrm>
          <a:prstGeom prst="rect">
            <a:avLst/>
          </a:prstGeom>
          <a:noFill/>
          <a:ln>
            <a:noFill/>
          </a:ln>
        </p:spPr>
      </p:pic>
      <p:pic>
        <p:nvPicPr>
          <p:cNvPr descr="Chart&#10;&#10;Description automatically generated" id="239" name="Google Shape;239;p15"/>
          <p:cNvPicPr preferRelativeResize="0"/>
          <p:nvPr/>
        </p:nvPicPr>
        <p:blipFill rotWithShape="1">
          <a:blip r:embed="rId6">
            <a:alphaModFix/>
          </a:blip>
          <a:srcRect b="0" l="0" r="0" t="0"/>
          <a:stretch/>
        </p:blipFill>
        <p:spPr>
          <a:xfrm>
            <a:off x="8483850" y="2504713"/>
            <a:ext cx="3510431" cy="12530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6"/>
          <p:cNvSpPr/>
          <p:nvPr/>
        </p:nvSpPr>
        <p:spPr>
          <a:xfrm>
            <a:off x="1000874" y="2043803"/>
            <a:ext cx="10190252" cy="80683"/>
          </a:xfrm>
          <a:prstGeom prst="rect">
            <a:avLst/>
          </a:prstGeom>
          <a:solidFill>
            <a:srgbClr val="7F7F7F">
              <a:alpha val="6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hart, diagram&#10;&#10;Description automatically generated" id="245" name="Google Shape;245;p16"/>
          <p:cNvPicPr preferRelativeResize="0"/>
          <p:nvPr/>
        </p:nvPicPr>
        <p:blipFill rotWithShape="1">
          <a:blip r:embed="rId3">
            <a:alphaModFix/>
          </a:blip>
          <a:srcRect b="0" l="0" r="0" t="0"/>
          <a:stretch/>
        </p:blipFill>
        <p:spPr>
          <a:xfrm>
            <a:off x="1000125" y="2392363"/>
            <a:ext cx="1651000" cy="3602038"/>
          </a:xfrm>
          <a:prstGeom prst="rect">
            <a:avLst/>
          </a:prstGeom>
          <a:noFill/>
          <a:ln>
            <a:noFill/>
          </a:ln>
        </p:spPr>
      </p:pic>
      <p:pic>
        <p:nvPicPr>
          <p:cNvPr descr="Table&#10;&#10;Description automatically generated" id="246" name="Google Shape;246;p16"/>
          <p:cNvPicPr preferRelativeResize="0"/>
          <p:nvPr/>
        </p:nvPicPr>
        <p:blipFill rotWithShape="1">
          <a:blip r:embed="rId4">
            <a:alphaModFix/>
          </a:blip>
          <a:srcRect b="0" l="0" r="0" t="0"/>
          <a:stretch/>
        </p:blipFill>
        <p:spPr>
          <a:xfrm>
            <a:off x="2720975" y="2392363"/>
            <a:ext cx="8469313" cy="3602038"/>
          </a:xfrm>
          <a:prstGeom prst="rect">
            <a:avLst/>
          </a:prstGeom>
          <a:noFill/>
          <a:ln>
            <a:noFill/>
          </a:ln>
        </p:spPr>
      </p:pic>
      <p:sp>
        <p:nvSpPr>
          <p:cNvPr id="247" name="Google Shape;247;p16"/>
          <p:cNvSpPr txBox="1"/>
          <p:nvPr>
            <p:ph type="title"/>
          </p:nvPr>
        </p:nvSpPr>
        <p:spPr>
          <a:xfrm>
            <a:off x="870204" y="606564"/>
            <a:ext cx="1045159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ResNet Architecture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17"/>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7"/>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7"/>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DenseNet</a:t>
            </a:r>
            <a:endParaRPr>
              <a:solidFill>
                <a:schemeClr val="lt1"/>
              </a:solidFill>
            </a:endParaRPr>
          </a:p>
        </p:txBody>
      </p:sp>
      <p:sp>
        <p:nvSpPr>
          <p:cNvPr id="256" name="Google Shape;256;p17"/>
          <p:cNvSpPr txBox="1"/>
          <p:nvPr>
            <p:ph idx="1" type="body"/>
          </p:nvPr>
        </p:nvSpPr>
        <p:spPr>
          <a:xfrm>
            <a:off x="705784" y="1698867"/>
            <a:ext cx="3781550" cy="449673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400"/>
              <a:buChar char="•"/>
            </a:pPr>
            <a:r>
              <a:rPr b="1" lang="en-US" sz="1400">
                <a:solidFill>
                  <a:schemeClr val="lt1"/>
                </a:solidFill>
              </a:rPr>
              <a:t>Problems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Is learning better networks as easy as stacking more layers?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The degradation problem with deeper networks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How to train and improve accuracy of deeper networks</a:t>
            </a:r>
            <a:endParaRPr/>
          </a:p>
          <a:p>
            <a:pPr indent="-228600" lvl="0" marL="228600" rtl="0" algn="l">
              <a:lnSpc>
                <a:spcPct val="90000"/>
              </a:lnSpc>
              <a:spcBef>
                <a:spcPts val="1000"/>
              </a:spcBef>
              <a:spcAft>
                <a:spcPts val="0"/>
              </a:spcAft>
              <a:buClr>
                <a:schemeClr val="lt1"/>
              </a:buClr>
              <a:buSzPts val="1400"/>
              <a:buChar char="•"/>
            </a:pPr>
            <a:r>
              <a:rPr b="1" lang="en-US" sz="1400">
                <a:solidFill>
                  <a:schemeClr val="lt1"/>
                </a:solidFill>
              </a:rPr>
              <a:t>Approach:</a:t>
            </a:r>
            <a:endParaRPr/>
          </a:p>
          <a:p>
            <a:pPr indent="-228600" lvl="1" marL="685800" rtl="0" algn="l">
              <a:lnSpc>
                <a:spcPct val="90000"/>
              </a:lnSpc>
              <a:spcBef>
                <a:spcPts val="500"/>
              </a:spcBef>
              <a:spcAft>
                <a:spcPts val="0"/>
              </a:spcAft>
              <a:buClr>
                <a:schemeClr val="lt1"/>
              </a:buClr>
              <a:buSzPts val="1400"/>
              <a:buFont typeface="Noto Sans Symbols"/>
              <a:buChar char="▪"/>
            </a:pPr>
            <a:r>
              <a:rPr lang="en-US" sz="1400">
                <a:solidFill>
                  <a:schemeClr val="lt1"/>
                </a:solidFill>
              </a:rPr>
              <a:t>Ensures maximum information flow between layers in the network</a:t>
            </a:r>
            <a:endParaRPr/>
          </a:p>
          <a:p>
            <a:pPr indent="-228600" lvl="1" marL="685800" rtl="0" algn="l">
              <a:lnSpc>
                <a:spcPct val="90000"/>
              </a:lnSpc>
              <a:spcBef>
                <a:spcPts val="500"/>
              </a:spcBef>
              <a:spcAft>
                <a:spcPts val="0"/>
              </a:spcAft>
              <a:buClr>
                <a:schemeClr val="lt1"/>
              </a:buClr>
              <a:buSzPts val="1400"/>
              <a:buFont typeface="Noto Sans Symbols"/>
              <a:buChar char="▪"/>
            </a:pPr>
            <a:r>
              <a:rPr lang="en-US" sz="1400">
                <a:solidFill>
                  <a:schemeClr val="lt1"/>
                </a:solidFill>
              </a:rPr>
              <a:t>Connects all layers (with matching feature-map sizes) directly with each other</a:t>
            </a:r>
            <a:endParaRPr/>
          </a:p>
          <a:p>
            <a:pPr indent="-228600" lvl="1" marL="685800" rtl="0" algn="l">
              <a:lnSpc>
                <a:spcPct val="90000"/>
              </a:lnSpc>
              <a:spcBef>
                <a:spcPts val="500"/>
              </a:spcBef>
              <a:spcAft>
                <a:spcPts val="0"/>
              </a:spcAft>
              <a:buClr>
                <a:schemeClr val="lt1"/>
              </a:buClr>
              <a:buSzPts val="1400"/>
              <a:buFont typeface="Noto Sans Symbols"/>
              <a:buChar char="▪"/>
            </a:pPr>
            <a:r>
              <a:rPr lang="en-US" sz="1400">
                <a:solidFill>
                  <a:schemeClr val="lt1"/>
                </a:solidFill>
              </a:rPr>
              <a:t>Connects each layer to every other layer in a feed-forward nature</a:t>
            </a:r>
            <a:endParaRPr/>
          </a:p>
          <a:p>
            <a:pPr indent="-228600" lvl="1" marL="685800" rtl="0" algn="l">
              <a:lnSpc>
                <a:spcPct val="90000"/>
              </a:lnSpc>
              <a:spcBef>
                <a:spcPts val="500"/>
              </a:spcBef>
              <a:spcAft>
                <a:spcPts val="0"/>
              </a:spcAft>
              <a:buClr>
                <a:schemeClr val="lt1"/>
              </a:buClr>
              <a:buSzPts val="1400"/>
              <a:buFont typeface="Noto Sans Symbols"/>
              <a:buChar char="▪"/>
            </a:pPr>
            <a:r>
              <a:rPr lang="en-US" sz="1400">
                <a:solidFill>
                  <a:schemeClr val="lt1"/>
                </a:solidFill>
              </a:rPr>
              <a:t>Each layer obtains additional inputs from all preceding layers and passes on its own feature-maps to all subsequent layers.</a:t>
            </a:r>
            <a:endParaRPr/>
          </a:p>
        </p:txBody>
      </p:sp>
      <p:pic>
        <p:nvPicPr>
          <p:cNvPr descr="Text&#10;&#10;Description automatically generated" id="257" name="Google Shape;257;p17"/>
          <p:cNvPicPr preferRelativeResize="0"/>
          <p:nvPr/>
        </p:nvPicPr>
        <p:blipFill rotWithShape="1">
          <a:blip r:embed="rId3">
            <a:alphaModFix/>
          </a:blip>
          <a:srcRect b="0" l="0" r="0" t="0"/>
          <a:stretch/>
        </p:blipFill>
        <p:spPr>
          <a:xfrm>
            <a:off x="5193118" y="684810"/>
            <a:ext cx="6519599" cy="2028114"/>
          </a:xfrm>
          <a:prstGeom prst="rect">
            <a:avLst/>
          </a:prstGeom>
          <a:noFill/>
          <a:ln>
            <a:noFill/>
          </a:ln>
        </p:spPr>
      </p:pic>
      <p:pic>
        <p:nvPicPr>
          <p:cNvPr descr="Text&#10;&#10;Description automatically generated" id="258" name="Google Shape;258;p17"/>
          <p:cNvPicPr preferRelativeResize="0"/>
          <p:nvPr/>
        </p:nvPicPr>
        <p:blipFill rotWithShape="1">
          <a:blip r:embed="rId4">
            <a:alphaModFix/>
          </a:blip>
          <a:srcRect b="0" l="0" r="0" t="0"/>
          <a:stretch/>
        </p:blipFill>
        <p:spPr>
          <a:xfrm>
            <a:off x="5066259" y="2861969"/>
            <a:ext cx="2852816" cy="3683000"/>
          </a:xfrm>
          <a:prstGeom prst="rect">
            <a:avLst/>
          </a:prstGeom>
          <a:noFill/>
          <a:ln>
            <a:noFill/>
          </a:ln>
        </p:spPr>
      </p:pic>
      <p:pic>
        <p:nvPicPr>
          <p:cNvPr descr="Diagram, engineering drawing&#10;&#10;Description automatically generated" id="259" name="Google Shape;259;p17"/>
          <p:cNvPicPr preferRelativeResize="0"/>
          <p:nvPr/>
        </p:nvPicPr>
        <p:blipFill rotWithShape="1">
          <a:blip r:embed="rId5">
            <a:alphaModFix/>
          </a:blip>
          <a:srcRect b="0" l="0" r="0" t="0"/>
          <a:stretch/>
        </p:blipFill>
        <p:spPr>
          <a:xfrm>
            <a:off x="8199876" y="3310467"/>
            <a:ext cx="3711322" cy="31718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DenseNet Architecture</a:t>
            </a:r>
            <a:endParaRPr/>
          </a:p>
        </p:txBody>
      </p:sp>
      <p:pic>
        <p:nvPicPr>
          <p:cNvPr descr="Diagram&#10;&#10;Description automatically generated" id="265" name="Google Shape;265;p18"/>
          <p:cNvPicPr preferRelativeResize="0"/>
          <p:nvPr/>
        </p:nvPicPr>
        <p:blipFill rotWithShape="1">
          <a:blip r:embed="rId3">
            <a:alphaModFix/>
          </a:blip>
          <a:srcRect b="0" l="0" r="0" t="0"/>
          <a:stretch/>
        </p:blipFill>
        <p:spPr>
          <a:xfrm>
            <a:off x="4813299" y="1773766"/>
            <a:ext cx="6104467" cy="915670"/>
          </a:xfrm>
          <a:prstGeom prst="rect">
            <a:avLst/>
          </a:prstGeom>
          <a:noFill/>
          <a:ln>
            <a:noFill/>
          </a:ln>
        </p:spPr>
      </p:pic>
      <p:pic>
        <p:nvPicPr>
          <p:cNvPr descr="Table&#10;&#10;Description automatically generated" id="266" name="Google Shape;266;p18"/>
          <p:cNvPicPr preferRelativeResize="0"/>
          <p:nvPr/>
        </p:nvPicPr>
        <p:blipFill rotWithShape="1">
          <a:blip r:embed="rId4">
            <a:alphaModFix/>
          </a:blip>
          <a:srcRect b="0" l="0" r="0" t="0"/>
          <a:stretch/>
        </p:blipFill>
        <p:spPr>
          <a:xfrm>
            <a:off x="4377266" y="3035300"/>
            <a:ext cx="6976534" cy="3220762"/>
          </a:xfrm>
          <a:prstGeom prst="rect">
            <a:avLst/>
          </a:prstGeom>
          <a:noFill/>
          <a:ln>
            <a:noFill/>
          </a:ln>
        </p:spPr>
      </p:pic>
      <p:sp>
        <p:nvSpPr>
          <p:cNvPr id="267" name="Google Shape;267;p18"/>
          <p:cNvSpPr txBox="1"/>
          <p:nvPr>
            <p:ph idx="1" type="body"/>
          </p:nvPr>
        </p:nvSpPr>
        <p:spPr>
          <a:xfrm>
            <a:off x="663451" y="1871133"/>
            <a:ext cx="3586816" cy="4318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62626"/>
              </a:buClr>
              <a:buSzPts val="1800"/>
              <a:buNone/>
            </a:pPr>
            <a:r>
              <a:rPr b="1" lang="en-US" sz="1800">
                <a:solidFill>
                  <a:srgbClr val="262626"/>
                </a:solidFill>
              </a:rPr>
              <a:t>Benefits: </a:t>
            </a:r>
            <a:endParaRPr/>
          </a:p>
          <a:p>
            <a:pPr indent="-228600" lvl="0" marL="228600" rtl="0" algn="l">
              <a:lnSpc>
                <a:spcPct val="90000"/>
              </a:lnSpc>
              <a:spcBef>
                <a:spcPts val="1000"/>
              </a:spcBef>
              <a:spcAft>
                <a:spcPts val="0"/>
              </a:spcAft>
              <a:buClr>
                <a:srgbClr val="262626"/>
              </a:buClr>
              <a:buSzPts val="1600"/>
              <a:buFont typeface="Noto Sans Symbols"/>
              <a:buChar char="▪"/>
            </a:pPr>
            <a:r>
              <a:rPr lang="en-US" sz="1600">
                <a:solidFill>
                  <a:srgbClr val="262626"/>
                </a:solidFill>
              </a:rPr>
              <a:t>Fewer parameters than traditional CNNs, as there is no need to relearn redundant feature-maps.</a:t>
            </a:r>
            <a:endParaRPr/>
          </a:p>
          <a:p>
            <a:pPr indent="-228600" lvl="0" marL="228600" rtl="0" algn="l">
              <a:lnSpc>
                <a:spcPct val="90000"/>
              </a:lnSpc>
              <a:spcBef>
                <a:spcPts val="1000"/>
              </a:spcBef>
              <a:spcAft>
                <a:spcPts val="0"/>
              </a:spcAft>
              <a:buClr>
                <a:srgbClr val="262626"/>
              </a:buClr>
              <a:buSzPts val="1600"/>
              <a:buFont typeface="Noto Sans Symbols"/>
              <a:buChar char="▪"/>
            </a:pPr>
            <a:r>
              <a:rPr lang="en-US" sz="1600">
                <a:solidFill>
                  <a:srgbClr val="262626"/>
                </a:solidFill>
              </a:rPr>
              <a:t>Improved flow of information and gradients throughout the network, easier to train. </a:t>
            </a:r>
            <a:endParaRPr/>
          </a:p>
          <a:p>
            <a:pPr indent="-228600" lvl="0" marL="228600" rtl="0" algn="l">
              <a:lnSpc>
                <a:spcPct val="90000"/>
              </a:lnSpc>
              <a:spcBef>
                <a:spcPts val="1000"/>
              </a:spcBef>
              <a:spcAft>
                <a:spcPts val="0"/>
              </a:spcAft>
              <a:buClr>
                <a:srgbClr val="262626"/>
              </a:buClr>
              <a:buSzPts val="1600"/>
              <a:buFont typeface="Noto Sans Symbols"/>
              <a:buChar char="▪"/>
            </a:pPr>
            <a:r>
              <a:rPr lang="en-US" sz="1600">
                <a:solidFill>
                  <a:srgbClr val="262626"/>
                </a:solidFill>
              </a:rPr>
              <a:t>Each layer has direct access to the gradients from the loss function and the original input signal, leading to an implicit deep supervision. </a:t>
            </a:r>
            <a:endParaRPr/>
          </a:p>
          <a:p>
            <a:pPr indent="-228600" lvl="0" marL="228600" rtl="0" algn="l">
              <a:lnSpc>
                <a:spcPct val="90000"/>
              </a:lnSpc>
              <a:spcBef>
                <a:spcPts val="1000"/>
              </a:spcBef>
              <a:spcAft>
                <a:spcPts val="0"/>
              </a:spcAft>
              <a:buClr>
                <a:srgbClr val="262626"/>
              </a:buClr>
              <a:buSzPts val="1600"/>
              <a:buFont typeface="Noto Sans Symbols"/>
              <a:buChar char="▪"/>
            </a:pPr>
            <a:r>
              <a:rPr lang="en-US" sz="1600">
                <a:solidFill>
                  <a:srgbClr val="262626"/>
                </a:solidFill>
              </a:rPr>
              <a:t>Dense connections have a regularizing effect, which reduces overfitting on tasks with smaller training set sizes.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19"/>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9"/>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CoAtNet</a:t>
            </a:r>
            <a:endParaRPr sz="3600">
              <a:solidFill>
                <a:srgbClr val="FFFFFF"/>
              </a:solidFill>
              <a:latin typeface="Calibri"/>
              <a:ea typeface="Calibri"/>
              <a:cs typeface="Calibri"/>
              <a:sym typeface="Calibri"/>
            </a:endParaRPr>
          </a:p>
        </p:txBody>
      </p:sp>
      <p:pic>
        <p:nvPicPr>
          <p:cNvPr descr="Text, letter&#10;&#10;Description automatically generated" id="274" name="Google Shape;274;p19"/>
          <p:cNvPicPr preferRelativeResize="0"/>
          <p:nvPr/>
        </p:nvPicPr>
        <p:blipFill rotWithShape="1">
          <a:blip r:embed="rId3">
            <a:alphaModFix/>
          </a:blip>
          <a:srcRect b="0" l="0" r="0" t="0"/>
          <a:stretch/>
        </p:blipFill>
        <p:spPr>
          <a:xfrm>
            <a:off x="5141177" y="643466"/>
            <a:ext cx="6052978" cy="55687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2"/>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2"/>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ILSVRC Competition</a:t>
            </a:r>
            <a:endParaRPr/>
          </a:p>
        </p:txBody>
      </p:sp>
      <p:pic>
        <p:nvPicPr>
          <p:cNvPr descr="Graphical user interface, text, application&#10;&#10;Description automatically generated" id="101" name="Google Shape;101;p2"/>
          <p:cNvPicPr preferRelativeResize="0"/>
          <p:nvPr/>
        </p:nvPicPr>
        <p:blipFill rotWithShape="1">
          <a:blip r:embed="rId3">
            <a:alphaModFix/>
          </a:blip>
          <a:srcRect b="0" l="0" r="0" t="0"/>
          <a:stretch/>
        </p:blipFill>
        <p:spPr>
          <a:xfrm>
            <a:off x="643467" y="1977572"/>
            <a:ext cx="10905066" cy="37895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0"/>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0"/>
          <p:cNvSpPr txBox="1"/>
          <p:nvPr>
            <p:ph type="title"/>
          </p:nvPr>
        </p:nvSpPr>
        <p:spPr>
          <a:xfrm>
            <a:off x="1028700" y="1967266"/>
            <a:ext cx="2628900" cy="254725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alibri"/>
              <a:buNone/>
            </a:pPr>
            <a:r>
              <a:rPr lang="en-US" sz="3600">
                <a:solidFill>
                  <a:srgbClr val="FFFFFF"/>
                </a:solidFill>
                <a:latin typeface="Calibri"/>
                <a:ea typeface="Calibri"/>
                <a:cs typeface="Calibri"/>
                <a:sym typeface="Calibri"/>
              </a:rPr>
              <a:t>ViT</a:t>
            </a:r>
            <a:endParaRPr sz="3600">
              <a:solidFill>
                <a:srgbClr val="FFFFFF"/>
              </a:solidFill>
              <a:latin typeface="Calibri"/>
              <a:ea typeface="Calibri"/>
              <a:cs typeface="Calibri"/>
              <a:sym typeface="Calibri"/>
            </a:endParaRPr>
          </a:p>
        </p:txBody>
      </p:sp>
      <p:pic>
        <p:nvPicPr>
          <p:cNvPr descr="Text&#10;&#10;Description automatically generated" id="281" name="Google Shape;281;p20"/>
          <p:cNvPicPr preferRelativeResize="0"/>
          <p:nvPr/>
        </p:nvPicPr>
        <p:blipFill rotWithShape="1">
          <a:blip r:embed="rId3">
            <a:alphaModFix/>
          </a:blip>
          <a:srcRect b="0" l="0" r="0" t="0"/>
          <a:stretch/>
        </p:blipFill>
        <p:spPr>
          <a:xfrm>
            <a:off x="4782413" y="643466"/>
            <a:ext cx="6770505" cy="55687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Ethernet cables connected to a networking patch" id="287" name="Google Shape;287;p21"/>
          <p:cNvPicPr preferRelativeResize="0"/>
          <p:nvPr/>
        </p:nvPicPr>
        <p:blipFill rotWithShape="1">
          <a:blip r:embed="rId3">
            <a:alphaModFix/>
          </a:blip>
          <a:srcRect b="5149" l="0" r="9089" t="22928"/>
          <a:stretch/>
        </p:blipFill>
        <p:spPr>
          <a:xfrm>
            <a:off x="3523488" y="10"/>
            <a:ext cx="8668512" cy="6857990"/>
          </a:xfrm>
          <a:prstGeom prst="rect">
            <a:avLst/>
          </a:prstGeom>
          <a:noFill/>
          <a:ln>
            <a:noFill/>
          </a:ln>
        </p:spPr>
      </p:pic>
      <p:sp>
        <p:nvSpPr>
          <p:cNvPr id="288" name="Google Shape;288;p21"/>
          <p:cNvSpPr/>
          <p:nvPr/>
        </p:nvSpPr>
        <p:spPr>
          <a:xfrm>
            <a:off x="2" y="0"/>
            <a:ext cx="975660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1"/>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b="1" lang="en-US" sz="2800"/>
              <a:t>D2L.ai Homeworks</a:t>
            </a:r>
            <a:endParaRPr b="1" sz="2800"/>
          </a:p>
        </p:txBody>
      </p:sp>
      <p:sp>
        <p:nvSpPr>
          <p:cNvPr id="290" name="Google Shape;290;p21"/>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1" name="Google Shape;291;p21"/>
          <p:cNvSpPr/>
          <p:nvPr/>
        </p:nvSpPr>
        <p:spPr>
          <a:xfrm>
            <a:off x="428244" y="2443480"/>
            <a:ext cx="3300984" cy="9144"/>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2" name="Google Shape;292;p21"/>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AlexNet</a:t>
            </a:r>
            <a:endParaRPr sz="1700"/>
          </a:p>
          <a:p>
            <a:pPr indent="-228600" lvl="0" marL="228600" rtl="0" algn="l">
              <a:lnSpc>
                <a:spcPct val="90000"/>
              </a:lnSpc>
              <a:spcBef>
                <a:spcPts val="1000"/>
              </a:spcBef>
              <a:spcAft>
                <a:spcPts val="0"/>
              </a:spcAft>
              <a:buClr>
                <a:schemeClr val="dk1"/>
              </a:buClr>
              <a:buSzPts val="1700"/>
              <a:buChar char="•"/>
            </a:pPr>
            <a:r>
              <a:rPr lang="en-US" sz="1700"/>
              <a:t>VGG</a:t>
            </a:r>
            <a:endParaRPr/>
          </a:p>
          <a:p>
            <a:pPr indent="-228600" lvl="0" marL="228600" rtl="0" algn="l">
              <a:lnSpc>
                <a:spcPct val="90000"/>
              </a:lnSpc>
              <a:spcBef>
                <a:spcPts val="1000"/>
              </a:spcBef>
              <a:spcAft>
                <a:spcPts val="0"/>
              </a:spcAft>
              <a:buClr>
                <a:schemeClr val="dk1"/>
              </a:buClr>
              <a:buSzPts val="1700"/>
              <a:buChar char="•"/>
            </a:pPr>
            <a:r>
              <a:rPr lang="en-US" sz="1700"/>
              <a:t>NiN</a:t>
            </a:r>
            <a:endParaRPr sz="1700"/>
          </a:p>
          <a:p>
            <a:pPr indent="-228600" lvl="0" marL="228600" rtl="0" algn="l">
              <a:lnSpc>
                <a:spcPct val="90000"/>
              </a:lnSpc>
              <a:spcBef>
                <a:spcPts val="1000"/>
              </a:spcBef>
              <a:spcAft>
                <a:spcPts val="0"/>
              </a:spcAft>
              <a:buClr>
                <a:schemeClr val="dk1"/>
              </a:buClr>
              <a:buSzPts val="1700"/>
              <a:buChar char="•"/>
            </a:pPr>
            <a:r>
              <a:rPr lang="en-US" sz="1700"/>
              <a:t>GoogLeNet</a:t>
            </a:r>
            <a:endParaRPr sz="1700"/>
          </a:p>
          <a:p>
            <a:pPr indent="-228600" lvl="0" marL="228600" rtl="0" algn="l">
              <a:lnSpc>
                <a:spcPct val="90000"/>
              </a:lnSpc>
              <a:spcBef>
                <a:spcPts val="1000"/>
              </a:spcBef>
              <a:spcAft>
                <a:spcPts val="0"/>
              </a:spcAft>
              <a:buClr>
                <a:schemeClr val="dk1"/>
              </a:buClr>
              <a:buSzPts val="1700"/>
              <a:buChar char="•"/>
            </a:pPr>
            <a:r>
              <a:rPr lang="en-US" sz="1700"/>
              <a:t>BatchNormalization</a:t>
            </a:r>
            <a:endParaRPr sz="1700"/>
          </a:p>
          <a:p>
            <a:pPr indent="-228600" lvl="0" marL="228600" rtl="0" algn="l">
              <a:lnSpc>
                <a:spcPct val="90000"/>
              </a:lnSpc>
              <a:spcBef>
                <a:spcPts val="1000"/>
              </a:spcBef>
              <a:spcAft>
                <a:spcPts val="0"/>
              </a:spcAft>
              <a:buClr>
                <a:schemeClr val="dk1"/>
              </a:buClr>
              <a:buSzPts val="1700"/>
              <a:buChar char="•"/>
            </a:pPr>
            <a:r>
              <a:rPr lang="en-US" sz="1700"/>
              <a:t>ResNet</a:t>
            </a:r>
            <a:endParaRPr sz="1700"/>
          </a:p>
          <a:p>
            <a:pPr indent="-228600" lvl="0" marL="228600" rtl="0" algn="l">
              <a:lnSpc>
                <a:spcPct val="90000"/>
              </a:lnSpc>
              <a:spcBef>
                <a:spcPts val="1000"/>
              </a:spcBef>
              <a:spcAft>
                <a:spcPts val="0"/>
              </a:spcAft>
              <a:buClr>
                <a:schemeClr val="dk1"/>
              </a:buClr>
              <a:buSzPts val="1700"/>
              <a:buChar char="•"/>
            </a:pPr>
            <a:r>
              <a:rPr lang="en-US" sz="1700"/>
              <a:t>DenseNet</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3"/>
          <p:cNvSpPr txBox="1"/>
          <p:nvPr>
            <p:ph type="title"/>
          </p:nvPr>
        </p:nvSpPr>
        <p:spPr>
          <a:xfrm>
            <a:off x="612648" y="365125"/>
            <a:ext cx="5295015" cy="20638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GoogLeNet Architecture</a:t>
            </a:r>
            <a:endParaRPr/>
          </a:p>
        </p:txBody>
      </p:sp>
      <p:sp>
        <p:nvSpPr>
          <p:cNvPr id="109" name="Google Shape;109;p13"/>
          <p:cNvSpPr/>
          <p:nvPr/>
        </p:nvSpPr>
        <p:spPr>
          <a:xfrm>
            <a:off x="838200" y="2650181"/>
            <a:ext cx="4343400" cy="18288"/>
          </a:xfrm>
          <a:custGeom>
            <a:rect b="b" l="l" r="r" t="t"/>
            <a:pathLst>
              <a:path extrusionOk="0" fill="none" h="18288" w="434340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extrusionOk="0" h="18288" w="434340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3"/>
          <p:cNvSpPr txBox="1"/>
          <p:nvPr>
            <p:ph idx="1" type="body"/>
          </p:nvPr>
        </p:nvSpPr>
        <p:spPr>
          <a:xfrm>
            <a:off x="612648" y="2908005"/>
            <a:ext cx="3799137" cy="37307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400"/>
              <a:buChar char="•"/>
            </a:pPr>
            <a:r>
              <a:rPr b="1" lang="en-US" sz="1400"/>
              <a:t>Background: </a:t>
            </a:r>
            <a:endParaRPr/>
          </a:p>
          <a:p>
            <a:pPr indent="-228600" lvl="1" marL="685800" rtl="0" algn="l">
              <a:lnSpc>
                <a:spcPct val="90000"/>
              </a:lnSpc>
              <a:spcBef>
                <a:spcPts val="500"/>
              </a:spcBef>
              <a:spcAft>
                <a:spcPts val="0"/>
              </a:spcAft>
              <a:buClr>
                <a:schemeClr val="dk1"/>
              </a:buClr>
              <a:buSzPts val="1400"/>
              <a:buChar char="•"/>
            </a:pPr>
            <a:r>
              <a:rPr lang="en-US" sz="1400"/>
              <a:t>Deeper network tend to overfit easily and require expensive computations</a:t>
            </a:r>
            <a:endParaRPr/>
          </a:p>
          <a:p>
            <a:pPr indent="-228600" lvl="1" marL="685800" rtl="0" algn="l">
              <a:lnSpc>
                <a:spcPct val="90000"/>
              </a:lnSpc>
              <a:spcBef>
                <a:spcPts val="500"/>
              </a:spcBef>
              <a:spcAft>
                <a:spcPts val="0"/>
              </a:spcAft>
              <a:buClr>
                <a:schemeClr val="dk1"/>
              </a:buClr>
              <a:buSzPts val="1400"/>
              <a:buChar char="•"/>
            </a:pPr>
            <a:r>
              <a:rPr lang="en-US" sz="1400"/>
              <a:t>Hebbian principle – neurons that fire together wire together.</a:t>
            </a:r>
            <a:endParaRPr/>
          </a:p>
          <a:p>
            <a:pPr indent="-228600" lvl="1" marL="685800" rtl="0" algn="l">
              <a:lnSpc>
                <a:spcPct val="90000"/>
              </a:lnSpc>
              <a:spcBef>
                <a:spcPts val="500"/>
              </a:spcBef>
              <a:spcAft>
                <a:spcPts val="0"/>
              </a:spcAft>
              <a:buClr>
                <a:schemeClr val="dk1"/>
              </a:buClr>
              <a:buSzPts val="1400"/>
              <a:buChar char="•"/>
            </a:pPr>
            <a:r>
              <a:rPr lang="en-US" sz="1400"/>
              <a:t>Statistics of the activations and cluster of neurons</a:t>
            </a:r>
            <a:endParaRPr/>
          </a:p>
          <a:p>
            <a:pPr indent="-228600" lvl="0" marL="228600" rtl="0" algn="l">
              <a:lnSpc>
                <a:spcPct val="90000"/>
              </a:lnSpc>
              <a:spcBef>
                <a:spcPts val="1000"/>
              </a:spcBef>
              <a:spcAft>
                <a:spcPts val="0"/>
              </a:spcAft>
              <a:buClr>
                <a:schemeClr val="dk1"/>
              </a:buClr>
              <a:buSzPts val="1400"/>
              <a:buChar char="•"/>
            </a:pPr>
            <a:r>
              <a:rPr b="1" lang="en-US" sz="1400"/>
              <a:t>Benefits: </a:t>
            </a:r>
            <a:endParaRPr/>
          </a:p>
          <a:p>
            <a:pPr indent="-228600" lvl="1" marL="685800" rtl="0" algn="l">
              <a:lnSpc>
                <a:spcPct val="90000"/>
              </a:lnSpc>
              <a:spcBef>
                <a:spcPts val="500"/>
              </a:spcBef>
              <a:spcAft>
                <a:spcPts val="0"/>
              </a:spcAft>
              <a:buClr>
                <a:schemeClr val="dk1"/>
              </a:buClr>
              <a:buSzPts val="1400"/>
              <a:buChar char="•"/>
            </a:pPr>
            <a:r>
              <a:rPr lang="en-US" sz="1400"/>
              <a:t>Increase the number of units at each stage significantly without an uncontrolled blow-up in computational complexity. </a:t>
            </a:r>
            <a:endParaRPr/>
          </a:p>
          <a:p>
            <a:pPr indent="-228600" lvl="1" marL="685800" rtl="0" algn="l">
              <a:lnSpc>
                <a:spcPct val="90000"/>
              </a:lnSpc>
              <a:spcBef>
                <a:spcPts val="500"/>
              </a:spcBef>
              <a:spcAft>
                <a:spcPts val="0"/>
              </a:spcAft>
              <a:buClr>
                <a:schemeClr val="dk1"/>
              </a:buClr>
              <a:buSzPts val="1400"/>
              <a:buChar char="•"/>
            </a:pPr>
            <a:r>
              <a:rPr lang="en-US" sz="1400"/>
              <a:t>Align with the intuition that visual information should be processed at various scales and then aggregated so that the next stage can abstract features from different scales simultaneously. </a:t>
            </a:r>
            <a:endParaRPr/>
          </a:p>
          <a:p>
            <a:pPr indent="-139700" lvl="0" marL="228600" rtl="0" algn="l">
              <a:lnSpc>
                <a:spcPct val="90000"/>
              </a:lnSpc>
              <a:spcBef>
                <a:spcPts val="1000"/>
              </a:spcBef>
              <a:spcAft>
                <a:spcPts val="0"/>
              </a:spcAft>
              <a:buClr>
                <a:schemeClr val="dk1"/>
              </a:buClr>
              <a:buSzPts val="1400"/>
              <a:buNone/>
            </a:pPr>
            <a:r>
              <a:t/>
            </a:r>
            <a:endParaRPr sz="1400"/>
          </a:p>
        </p:txBody>
      </p:sp>
      <p:pic>
        <p:nvPicPr>
          <p:cNvPr descr="Chart&#10;&#10;Description automatically generated with medium confidence" id="111" name="Google Shape;111;p13"/>
          <p:cNvPicPr preferRelativeResize="0"/>
          <p:nvPr/>
        </p:nvPicPr>
        <p:blipFill rotWithShape="1">
          <a:blip r:embed="rId3">
            <a:alphaModFix/>
          </a:blip>
          <a:srcRect b="0" l="0" r="0" t="0"/>
          <a:stretch/>
        </p:blipFill>
        <p:spPr>
          <a:xfrm>
            <a:off x="9944803" y="79677"/>
            <a:ext cx="1918543" cy="6559127"/>
          </a:xfrm>
          <a:prstGeom prst="rect">
            <a:avLst/>
          </a:prstGeom>
          <a:noFill/>
          <a:ln>
            <a:noFill/>
          </a:ln>
        </p:spPr>
      </p:pic>
      <p:pic>
        <p:nvPicPr>
          <p:cNvPr descr="Graphical user interface, application, table&#10;&#10;Description automatically generated" id="112" name="Google Shape;112;p13"/>
          <p:cNvPicPr preferRelativeResize="0"/>
          <p:nvPr/>
        </p:nvPicPr>
        <p:blipFill rotWithShape="1">
          <a:blip r:embed="rId4">
            <a:alphaModFix/>
          </a:blip>
          <a:srcRect b="0" l="0" r="0" t="0"/>
          <a:stretch/>
        </p:blipFill>
        <p:spPr>
          <a:xfrm>
            <a:off x="4532461" y="3595734"/>
            <a:ext cx="5518366" cy="2897141"/>
          </a:xfrm>
          <a:prstGeom prst="rect">
            <a:avLst/>
          </a:prstGeom>
          <a:noFill/>
          <a:ln>
            <a:noFill/>
          </a:ln>
        </p:spPr>
      </p:pic>
      <p:pic>
        <p:nvPicPr>
          <p:cNvPr descr="Diagram&#10;&#10;Description automatically generated" id="113" name="Google Shape;113;p13"/>
          <p:cNvPicPr preferRelativeResize="0"/>
          <p:nvPr/>
        </p:nvPicPr>
        <p:blipFill rotWithShape="1">
          <a:blip r:embed="rId5">
            <a:alphaModFix/>
          </a:blip>
          <a:srcRect b="0" l="0" r="0" t="0"/>
          <a:stretch/>
        </p:blipFill>
        <p:spPr>
          <a:xfrm>
            <a:off x="4392591" y="715860"/>
            <a:ext cx="5431536" cy="1615882"/>
          </a:xfrm>
          <a:prstGeom prst="rect">
            <a:avLst/>
          </a:prstGeom>
          <a:noFill/>
          <a:ln>
            <a:noFill/>
          </a:ln>
        </p:spPr>
      </p:pic>
      <p:sp>
        <p:nvSpPr>
          <p:cNvPr id="114" name="Google Shape;114;p13"/>
          <p:cNvSpPr txBox="1"/>
          <p:nvPr/>
        </p:nvSpPr>
        <p:spPr>
          <a:xfrm>
            <a:off x="5283082" y="2495698"/>
            <a:ext cx="476774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Calibri"/>
                <a:ea typeface="Calibri"/>
                <a:cs typeface="Calibri"/>
                <a:sym typeface="Calibri"/>
              </a:rPr>
              <a:t>The main ideas: </a:t>
            </a:r>
            <a:r>
              <a:rPr b="1" lang="en-US" sz="1400">
                <a:solidFill>
                  <a:schemeClr val="dk1"/>
                </a:solidFill>
                <a:latin typeface="Calibri"/>
                <a:ea typeface="Calibri"/>
                <a:cs typeface="Calibri"/>
                <a:sym typeface="Calibri"/>
              </a:rPr>
              <a:t>(1) </a:t>
            </a:r>
            <a:r>
              <a:rPr lang="en-US" sz="1400">
                <a:solidFill>
                  <a:schemeClr val="dk1"/>
                </a:solidFill>
                <a:latin typeface="Calibri"/>
                <a:ea typeface="Calibri"/>
                <a:cs typeface="Calibri"/>
                <a:sym typeface="Calibri"/>
              </a:rPr>
              <a:t>Finding out how an optimal local sparse structure in CNN can be approximated and covered by readily available dense components </a:t>
            </a:r>
            <a:r>
              <a:rPr b="1" lang="en-US" sz="1400">
                <a:solidFill>
                  <a:schemeClr val="dk1"/>
                </a:solidFill>
                <a:latin typeface="Calibri"/>
                <a:ea typeface="Calibri"/>
                <a:cs typeface="Calibri"/>
                <a:sym typeface="Calibri"/>
              </a:rPr>
              <a:t>(2) </a:t>
            </a:r>
            <a:r>
              <a:rPr lang="en-US" sz="1400">
                <a:solidFill>
                  <a:schemeClr val="dk1"/>
                </a:solidFill>
                <a:latin typeface="Calibri"/>
                <a:ea typeface="Calibri"/>
                <a:cs typeface="Calibri"/>
                <a:sym typeface="Calibri"/>
              </a:rPr>
              <a:t>Dimensionality reduction and projection to reduce computation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3"/>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ILSVRC Dataset</a:t>
            </a:r>
            <a:endParaRPr/>
          </a:p>
        </p:txBody>
      </p:sp>
      <p:sp>
        <p:nvSpPr>
          <p:cNvPr id="121" name="Google Shape;121;p3"/>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10;&#10;Description automatically generated" id="122" name="Google Shape;122;p3">
            <a:hlinkClick r:id="rId3"/>
          </p:cNvPr>
          <p:cNvPicPr preferRelativeResize="0"/>
          <p:nvPr/>
        </p:nvPicPr>
        <p:blipFill rotWithShape="1">
          <a:blip r:embed="rId4">
            <a:alphaModFix/>
          </a:blip>
          <a:srcRect b="0" l="0" r="0" t="0"/>
          <a:stretch/>
        </p:blipFill>
        <p:spPr>
          <a:xfrm>
            <a:off x="4654296" y="1295990"/>
            <a:ext cx="7214616" cy="42385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4"/>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4"/>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ILSVRC State of the Arts</a:t>
            </a:r>
            <a:endParaRPr/>
          </a:p>
        </p:txBody>
      </p:sp>
      <p:pic>
        <p:nvPicPr>
          <p:cNvPr descr="Chart, line chart&#10;&#10;Description automatically generated" id="129" name="Google Shape;129;p4"/>
          <p:cNvPicPr preferRelativeResize="0"/>
          <p:nvPr/>
        </p:nvPicPr>
        <p:blipFill rotWithShape="1">
          <a:blip r:embed="rId3">
            <a:alphaModFix/>
          </a:blip>
          <a:srcRect b="0" l="0" r="0" t="0"/>
          <a:stretch/>
        </p:blipFill>
        <p:spPr>
          <a:xfrm>
            <a:off x="769698" y="1675227"/>
            <a:ext cx="10652604" cy="4394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Ethernet cables connected to a networking patch" id="135" name="Google Shape;135;p5"/>
          <p:cNvPicPr preferRelativeResize="0"/>
          <p:nvPr/>
        </p:nvPicPr>
        <p:blipFill rotWithShape="1">
          <a:blip r:embed="rId3">
            <a:alphaModFix/>
          </a:blip>
          <a:srcRect b="5149" l="0" r="9089" t="22928"/>
          <a:stretch/>
        </p:blipFill>
        <p:spPr>
          <a:xfrm>
            <a:off x="3523488" y="10"/>
            <a:ext cx="8668512" cy="6857990"/>
          </a:xfrm>
          <a:prstGeom prst="rect">
            <a:avLst/>
          </a:prstGeom>
          <a:noFill/>
          <a:ln>
            <a:noFill/>
          </a:ln>
        </p:spPr>
      </p:pic>
      <p:sp>
        <p:nvSpPr>
          <p:cNvPr id="136" name="Google Shape;136;p5"/>
          <p:cNvSpPr/>
          <p:nvPr/>
        </p:nvSpPr>
        <p:spPr>
          <a:xfrm>
            <a:off x="2" y="0"/>
            <a:ext cx="975660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5"/>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Outline</a:t>
            </a:r>
            <a:endParaRPr/>
          </a:p>
        </p:txBody>
      </p:sp>
      <p:sp>
        <p:nvSpPr>
          <p:cNvPr id="138" name="Google Shape;138;p5"/>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5"/>
          <p:cNvSpPr/>
          <p:nvPr/>
        </p:nvSpPr>
        <p:spPr>
          <a:xfrm>
            <a:off x="428244" y="2443480"/>
            <a:ext cx="3300984" cy="9144"/>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 name="Google Shape;140;p5"/>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AlexNet</a:t>
            </a:r>
            <a:endParaRPr/>
          </a:p>
          <a:p>
            <a:pPr indent="-228600" lvl="0" marL="228600" rtl="0" algn="l">
              <a:lnSpc>
                <a:spcPct val="90000"/>
              </a:lnSpc>
              <a:spcBef>
                <a:spcPts val="1000"/>
              </a:spcBef>
              <a:spcAft>
                <a:spcPts val="0"/>
              </a:spcAft>
              <a:buClr>
                <a:schemeClr val="dk1"/>
              </a:buClr>
              <a:buSzPts val="1700"/>
              <a:buChar char="•"/>
            </a:pPr>
            <a:r>
              <a:rPr lang="en-US" sz="1700"/>
              <a:t>VGG</a:t>
            </a:r>
            <a:endParaRPr/>
          </a:p>
          <a:p>
            <a:pPr indent="-228600" lvl="0" marL="228600" rtl="0" algn="l">
              <a:lnSpc>
                <a:spcPct val="90000"/>
              </a:lnSpc>
              <a:spcBef>
                <a:spcPts val="1000"/>
              </a:spcBef>
              <a:spcAft>
                <a:spcPts val="0"/>
              </a:spcAft>
              <a:buClr>
                <a:schemeClr val="dk1"/>
              </a:buClr>
              <a:buSzPts val="1700"/>
              <a:buChar char="•"/>
            </a:pPr>
            <a:r>
              <a:rPr lang="en-US" sz="1700"/>
              <a:t>NiN</a:t>
            </a:r>
            <a:endParaRPr/>
          </a:p>
          <a:p>
            <a:pPr indent="-228600" lvl="0" marL="228600" rtl="0" algn="l">
              <a:lnSpc>
                <a:spcPct val="90000"/>
              </a:lnSpc>
              <a:spcBef>
                <a:spcPts val="1000"/>
              </a:spcBef>
              <a:spcAft>
                <a:spcPts val="0"/>
              </a:spcAft>
              <a:buClr>
                <a:schemeClr val="dk1"/>
              </a:buClr>
              <a:buSzPts val="1700"/>
              <a:buChar char="•"/>
            </a:pPr>
            <a:r>
              <a:rPr lang="en-US" sz="1700"/>
              <a:t>GoogLeNet</a:t>
            </a:r>
            <a:endParaRPr/>
          </a:p>
          <a:p>
            <a:pPr indent="-228600" lvl="0" marL="228600" rtl="0" algn="l">
              <a:lnSpc>
                <a:spcPct val="90000"/>
              </a:lnSpc>
              <a:spcBef>
                <a:spcPts val="1000"/>
              </a:spcBef>
              <a:spcAft>
                <a:spcPts val="0"/>
              </a:spcAft>
              <a:buClr>
                <a:schemeClr val="dk1"/>
              </a:buClr>
              <a:buSzPts val="1700"/>
              <a:buChar char="•"/>
            </a:pPr>
            <a:r>
              <a:rPr lang="en-US" sz="1700"/>
              <a:t>BatchNormalization</a:t>
            </a:r>
            <a:endParaRPr/>
          </a:p>
          <a:p>
            <a:pPr indent="-228600" lvl="0" marL="228600" rtl="0" algn="l">
              <a:lnSpc>
                <a:spcPct val="90000"/>
              </a:lnSpc>
              <a:spcBef>
                <a:spcPts val="1000"/>
              </a:spcBef>
              <a:spcAft>
                <a:spcPts val="0"/>
              </a:spcAft>
              <a:buClr>
                <a:schemeClr val="dk1"/>
              </a:buClr>
              <a:buSzPts val="1700"/>
              <a:buChar char="•"/>
            </a:pPr>
            <a:r>
              <a:rPr lang="en-US" sz="1700"/>
              <a:t>ResNet</a:t>
            </a:r>
            <a:endParaRPr/>
          </a:p>
          <a:p>
            <a:pPr indent="-228600" lvl="0" marL="228600" rtl="0" algn="l">
              <a:lnSpc>
                <a:spcPct val="90000"/>
              </a:lnSpc>
              <a:spcBef>
                <a:spcPts val="1000"/>
              </a:spcBef>
              <a:spcAft>
                <a:spcPts val="0"/>
              </a:spcAft>
              <a:buClr>
                <a:schemeClr val="dk1"/>
              </a:buClr>
              <a:buSzPts val="1700"/>
              <a:buChar char="•"/>
            </a:pPr>
            <a:r>
              <a:rPr lang="en-US" sz="1700"/>
              <a:t>DenseNet</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6"/>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6"/>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6"/>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AlexNet</a:t>
            </a:r>
            <a:endParaRPr/>
          </a:p>
        </p:txBody>
      </p:sp>
      <p:sp>
        <p:nvSpPr>
          <p:cNvPr id="149" name="Google Shape;149;p6"/>
          <p:cNvSpPr txBox="1"/>
          <p:nvPr>
            <p:ph idx="1" type="body"/>
          </p:nvPr>
        </p:nvSpPr>
        <p:spPr>
          <a:xfrm>
            <a:off x="765050" y="2286000"/>
            <a:ext cx="5330949" cy="384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600"/>
              <a:buChar char="•"/>
            </a:pPr>
            <a:r>
              <a:rPr lang="en-US" sz="1600">
                <a:solidFill>
                  <a:schemeClr val="lt1"/>
                </a:solidFill>
              </a:rPr>
              <a:t>Problems</a:t>
            </a:r>
            <a:endParaRPr/>
          </a:p>
          <a:p>
            <a:pPr indent="-228600" lvl="1" marL="685800" rtl="0" algn="l">
              <a:lnSpc>
                <a:spcPct val="90000"/>
              </a:lnSpc>
              <a:spcBef>
                <a:spcPts val="500"/>
              </a:spcBef>
              <a:spcAft>
                <a:spcPts val="0"/>
              </a:spcAft>
              <a:buClr>
                <a:schemeClr val="lt1"/>
              </a:buClr>
              <a:buSzPts val="1600"/>
              <a:buChar char="•"/>
            </a:pPr>
            <a:r>
              <a:rPr lang="en-US" sz="1600">
                <a:solidFill>
                  <a:schemeClr val="lt1"/>
                </a:solidFill>
              </a:rPr>
              <a:t>ImageNet Classification</a:t>
            </a:r>
            <a:endParaRPr/>
          </a:p>
          <a:p>
            <a:pPr indent="-228600" lvl="1" marL="685800" rtl="0" algn="l">
              <a:lnSpc>
                <a:spcPct val="90000"/>
              </a:lnSpc>
              <a:spcBef>
                <a:spcPts val="500"/>
              </a:spcBef>
              <a:spcAft>
                <a:spcPts val="0"/>
              </a:spcAft>
              <a:buClr>
                <a:schemeClr val="lt1"/>
              </a:buClr>
              <a:buSzPts val="1600"/>
              <a:buChar char="•"/>
            </a:pPr>
            <a:r>
              <a:rPr lang="en-US" sz="1600">
                <a:solidFill>
                  <a:schemeClr val="lt1"/>
                </a:solidFill>
              </a:rPr>
              <a:t>How to Get Higher Accuracy</a:t>
            </a:r>
            <a:endParaRPr/>
          </a:p>
          <a:p>
            <a:pPr indent="-228600" lvl="0" marL="228600" rtl="0" algn="l">
              <a:lnSpc>
                <a:spcPct val="90000"/>
              </a:lnSpc>
              <a:spcBef>
                <a:spcPts val="1000"/>
              </a:spcBef>
              <a:spcAft>
                <a:spcPts val="0"/>
              </a:spcAft>
              <a:buClr>
                <a:schemeClr val="lt1"/>
              </a:buClr>
              <a:buSzPts val="1600"/>
              <a:buChar char="•"/>
            </a:pPr>
            <a:r>
              <a:rPr lang="en-US" sz="1600">
                <a:solidFill>
                  <a:schemeClr val="lt1"/>
                </a:solidFill>
              </a:rPr>
              <a:t>Contributions</a:t>
            </a:r>
            <a:endParaRPr/>
          </a:p>
          <a:p>
            <a:pPr indent="-228600" lvl="1" marL="685800" rtl="0" algn="l">
              <a:lnSpc>
                <a:spcPct val="90000"/>
              </a:lnSpc>
              <a:spcBef>
                <a:spcPts val="500"/>
              </a:spcBef>
              <a:spcAft>
                <a:spcPts val="0"/>
              </a:spcAft>
              <a:buClr>
                <a:schemeClr val="lt1"/>
              </a:buClr>
              <a:buSzPts val="1600"/>
              <a:buChar char="•"/>
            </a:pPr>
            <a:r>
              <a:rPr lang="en-US" sz="1600">
                <a:solidFill>
                  <a:schemeClr val="lt1"/>
                </a:solidFill>
              </a:rPr>
              <a:t>AlexNet Architecture</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ReLu Activation</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Training Multiple GPUs</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Local Response Normalization</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Overlapping Pooling</a:t>
            </a:r>
            <a:endParaRPr/>
          </a:p>
          <a:p>
            <a:pPr indent="-228600" lvl="1" marL="685800" rtl="0" algn="l">
              <a:lnSpc>
                <a:spcPct val="90000"/>
              </a:lnSpc>
              <a:spcBef>
                <a:spcPts val="500"/>
              </a:spcBef>
              <a:spcAft>
                <a:spcPts val="0"/>
              </a:spcAft>
              <a:buClr>
                <a:schemeClr val="lt1"/>
              </a:buClr>
              <a:buSzPts val="1600"/>
              <a:buChar char="•"/>
            </a:pPr>
            <a:r>
              <a:rPr lang="en-US" sz="1600">
                <a:solidFill>
                  <a:schemeClr val="lt1"/>
                </a:solidFill>
              </a:rPr>
              <a:t>ILSVRC 2010 and 2012 Winner</a:t>
            </a:r>
            <a:endParaRPr/>
          </a:p>
          <a:p>
            <a:pPr indent="-228600" lvl="1" marL="685800" rtl="0" algn="l">
              <a:lnSpc>
                <a:spcPct val="90000"/>
              </a:lnSpc>
              <a:spcBef>
                <a:spcPts val="500"/>
              </a:spcBef>
              <a:spcAft>
                <a:spcPts val="0"/>
              </a:spcAft>
              <a:buClr>
                <a:schemeClr val="lt1"/>
              </a:buClr>
              <a:buSzPts val="1600"/>
              <a:buChar char="•"/>
            </a:pPr>
            <a:r>
              <a:rPr lang="en-US" sz="1600">
                <a:solidFill>
                  <a:schemeClr val="lt1"/>
                </a:solidFill>
              </a:rPr>
              <a:t>Handle Overfitting Well</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Data Augmentation</a:t>
            </a:r>
            <a:endParaRPr/>
          </a:p>
          <a:p>
            <a:pPr indent="-228600" lvl="2" marL="1143000" rtl="0" algn="l">
              <a:lnSpc>
                <a:spcPct val="90000"/>
              </a:lnSpc>
              <a:spcBef>
                <a:spcPts val="500"/>
              </a:spcBef>
              <a:spcAft>
                <a:spcPts val="0"/>
              </a:spcAft>
              <a:buClr>
                <a:schemeClr val="lt1"/>
              </a:buClr>
              <a:buSzPts val="1600"/>
              <a:buChar char="•"/>
            </a:pPr>
            <a:r>
              <a:rPr lang="en-US" sz="1600">
                <a:solidFill>
                  <a:schemeClr val="lt1"/>
                </a:solidFill>
              </a:rPr>
              <a:t>Dropout Technique</a:t>
            </a:r>
            <a:endParaRPr/>
          </a:p>
          <a:p>
            <a:pPr indent="-127000" lvl="0" marL="228600" rtl="0" algn="l">
              <a:lnSpc>
                <a:spcPct val="90000"/>
              </a:lnSpc>
              <a:spcBef>
                <a:spcPts val="1000"/>
              </a:spcBef>
              <a:spcAft>
                <a:spcPts val="0"/>
              </a:spcAft>
              <a:buClr>
                <a:schemeClr val="dk1"/>
              </a:buClr>
              <a:buSzPts val="1600"/>
              <a:buNone/>
            </a:pPr>
            <a:r>
              <a:t/>
            </a:r>
            <a:endParaRPr sz="1600">
              <a:solidFill>
                <a:schemeClr val="lt1"/>
              </a:solidFill>
            </a:endParaRPr>
          </a:p>
        </p:txBody>
      </p:sp>
      <p:pic>
        <p:nvPicPr>
          <p:cNvPr descr="Text&#10;&#10;Description automatically generated" id="150" name="Google Shape;150;p6"/>
          <p:cNvPicPr preferRelativeResize="0"/>
          <p:nvPr/>
        </p:nvPicPr>
        <p:blipFill rotWithShape="1">
          <a:blip r:embed="rId3">
            <a:alphaModFix/>
          </a:blip>
          <a:srcRect b="0" l="0" r="0" t="0"/>
          <a:stretch/>
        </p:blipFill>
        <p:spPr>
          <a:xfrm>
            <a:off x="5411053" y="872972"/>
            <a:ext cx="6014185" cy="51120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7"/>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latin typeface="Calibri"/>
                <a:ea typeface="Calibri"/>
                <a:cs typeface="Calibri"/>
                <a:sym typeface="Calibri"/>
              </a:rPr>
              <a:t>AlexNet Architecture</a:t>
            </a:r>
            <a:endParaRPr/>
          </a:p>
        </p:txBody>
      </p:sp>
      <p:sp>
        <p:nvSpPr>
          <p:cNvPr id="157" name="Google Shape;157;p7"/>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7"/>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None/>
            </a:pPr>
            <a:r>
              <a:rPr lang="en-US" sz="2200"/>
              <a:t>The network’s input is 150,528-dimensional, and the number of neurons in the network’s remaining layers is given by 253,440–186,624–64,896–64,896–43,264– 4096–4096–1000. </a:t>
            </a:r>
            <a:endParaRPr/>
          </a:p>
        </p:txBody>
      </p:sp>
      <p:pic>
        <p:nvPicPr>
          <p:cNvPr descr="Diagram, engineering drawing&#10;&#10;Description automatically generated" id="159" name="Google Shape;159;p7"/>
          <p:cNvPicPr preferRelativeResize="0"/>
          <p:nvPr/>
        </p:nvPicPr>
        <p:blipFill rotWithShape="1">
          <a:blip r:embed="rId3">
            <a:alphaModFix/>
          </a:blip>
          <a:srcRect b="0" l="0" r="0" t="0"/>
          <a:stretch/>
        </p:blipFill>
        <p:spPr>
          <a:xfrm>
            <a:off x="451303" y="2828799"/>
            <a:ext cx="8196500" cy="2725334"/>
          </a:xfrm>
          <a:prstGeom prst="rect">
            <a:avLst/>
          </a:prstGeom>
          <a:noFill/>
          <a:ln>
            <a:noFill/>
          </a:ln>
        </p:spPr>
      </p:pic>
      <p:pic>
        <p:nvPicPr>
          <p:cNvPr descr="Diagram&#10;&#10;Description automatically generated" id="160" name="Google Shape;160;p7"/>
          <p:cNvPicPr preferRelativeResize="0"/>
          <p:nvPr/>
        </p:nvPicPr>
        <p:blipFill rotWithShape="1">
          <a:blip r:embed="rId4">
            <a:alphaModFix/>
          </a:blip>
          <a:srcRect b="0" l="0" r="0" t="0"/>
          <a:stretch/>
        </p:blipFill>
        <p:spPr>
          <a:xfrm>
            <a:off x="8726225" y="1884680"/>
            <a:ext cx="3124398" cy="4470400"/>
          </a:xfrm>
          <a:prstGeom prst="rect">
            <a:avLst/>
          </a:prstGeom>
          <a:noFill/>
          <a:ln cap="flat" cmpd="sng" w="9525">
            <a:solidFill>
              <a:srgbClr val="262626"/>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8"/>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8"/>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1F3864">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8"/>
          <p:cNvSpPr txBox="1"/>
          <p:nvPr>
            <p:ph type="title"/>
          </p:nvPr>
        </p:nvSpPr>
        <p:spPr>
          <a:xfrm>
            <a:off x="765051" y="662400"/>
            <a:ext cx="3384000" cy="14921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VGGNet</a:t>
            </a:r>
            <a:endParaRPr/>
          </a:p>
        </p:txBody>
      </p:sp>
      <p:sp>
        <p:nvSpPr>
          <p:cNvPr id="169" name="Google Shape;169;p8"/>
          <p:cNvSpPr txBox="1"/>
          <p:nvPr>
            <p:ph idx="1" type="body"/>
          </p:nvPr>
        </p:nvSpPr>
        <p:spPr>
          <a:xfrm>
            <a:off x="765051" y="2286000"/>
            <a:ext cx="4838076" cy="384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400"/>
              <a:buChar char="•"/>
            </a:pPr>
            <a:r>
              <a:rPr lang="en-US" sz="1400">
                <a:solidFill>
                  <a:schemeClr val="lt1"/>
                </a:solidFill>
              </a:rPr>
              <a:t>Problems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ImageNet Classification</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Higher Accuracy By Increasing Depth</a:t>
            </a:r>
            <a:endParaRPr/>
          </a:p>
          <a:p>
            <a:pPr indent="-228600" lvl="0" marL="228600" rtl="0" algn="l">
              <a:lnSpc>
                <a:spcPct val="90000"/>
              </a:lnSpc>
              <a:spcBef>
                <a:spcPts val="1000"/>
              </a:spcBef>
              <a:spcAft>
                <a:spcPts val="0"/>
              </a:spcAft>
              <a:buClr>
                <a:schemeClr val="lt1"/>
              </a:buClr>
              <a:buSzPts val="1400"/>
              <a:buChar char="•"/>
            </a:pPr>
            <a:r>
              <a:rPr lang="en-US" sz="1400">
                <a:solidFill>
                  <a:schemeClr val="lt1"/>
                </a:solidFill>
              </a:rPr>
              <a:t>Contributions</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VGGNet Architecture</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19 Weight Layers</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Small convolutional filters</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ReLu Activation</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Only one LRN Layer</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ILSVRC 2014 2</a:t>
            </a:r>
            <a:r>
              <a:rPr baseline="30000" lang="en-US" sz="1400">
                <a:solidFill>
                  <a:schemeClr val="lt1"/>
                </a:solidFill>
              </a:rPr>
              <a:t>nd</a:t>
            </a:r>
            <a:r>
              <a:rPr lang="en-US" sz="1400">
                <a:solidFill>
                  <a:schemeClr val="lt1"/>
                </a:solidFill>
              </a:rPr>
              <a:t> Winner</a:t>
            </a:r>
            <a:endParaRPr/>
          </a:p>
          <a:p>
            <a:pPr indent="-228600" lvl="1" marL="685800" rtl="0" algn="l">
              <a:lnSpc>
                <a:spcPct val="90000"/>
              </a:lnSpc>
              <a:spcBef>
                <a:spcPts val="500"/>
              </a:spcBef>
              <a:spcAft>
                <a:spcPts val="0"/>
              </a:spcAft>
              <a:buClr>
                <a:schemeClr val="lt1"/>
              </a:buClr>
              <a:buSzPts val="1400"/>
              <a:buChar char="•"/>
            </a:pPr>
            <a:r>
              <a:rPr lang="en-US" sz="1400">
                <a:solidFill>
                  <a:schemeClr val="lt1"/>
                </a:solidFill>
              </a:rPr>
              <a:t>Handle Overfitting Well</a:t>
            </a:r>
            <a:endParaRPr/>
          </a:p>
          <a:p>
            <a:pPr indent="-228600" lvl="2" marL="1143000" rtl="0" algn="l">
              <a:lnSpc>
                <a:spcPct val="90000"/>
              </a:lnSpc>
              <a:spcBef>
                <a:spcPts val="500"/>
              </a:spcBef>
              <a:spcAft>
                <a:spcPts val="0"/>
              </a:spcAft>
              <a:buClr>
                <a:schemeClr val="lt1"/>
              </a:buClr>
              <a:buSzPts val="1400"/>
              <a:buChar char="•"/>
            </a:pPr>
            <a:r>
              <a:rPr lang="en-US" sz="1400">
                <a:solidFill>
                  <a:schemeClr val="lt1"/>
                </a:solidFill>
              </a:rPr>
              <a:t>Dropout Technique</a:t>
            </a:r>
            <a:endParaRPr/>
          </a:p>
          <a:p>
            <a:pPr indent="-139700" lvl="0" marL="228600" rtl="0" algn="l">
              <a:lnSpc>
                <a:spcPct val="90000"/>
              </a:lnSpc>
              <a:spcBef>
                <a:spcPts val="1000"/>
              </a:spcBef>
              <a:spcAft>
                <a:spcPts val="0"/>
              </a:spcAft>
              <a:buClr>
                <a:schemeClr val="dk1"/>
              </a:buClr>
              <a:buSzPts val="1400"/>
              <a:buNone/>
            </a:pPr>
            <a:r>
              <a:t/>
            </a:r>
            <a:endParaRPr sz="1400">
              <a:solidFill>
                <a:schemeClr val="lt1"/>
              </a:solidFill>
            </a:endParaRPr>
          </a:p>
          <a:p>
            <a:pPr indent="-139700" lvl="0" marL="228600" rtl="0" algn="l">
              <a:lnSpc>
                <a:spcPct val="90000"/>
              </a:lnSpc>
              <a:spcBef>
                <a:spcPts val="1000"/>
              </a:spcBef>
              <a:spcAft>
                <a:spcPts val="0"/>
              </a:spcAft>
              <a:buClr>
                <a:schemeClr val="dk1"/>
              </a:buClr>
              <a:buSzPts val="1400"/>
              <a:buNone/>
            </a:pPr>
            <a:r>
              <a:t/>
            </a:r>
            <a:endParaRPr sz="1400">
              <a:solidFill>
                <a:schemeClr val="lt1"/>
              </a:solidFill>
            </a:endParaRPr>
          </a:p>
        </p:txBody>
      </p:sp>
      <p:pic>
        <p:nvPicPr>
          <p:cNvPr descr="Text&#10;&#10;Description automatically generated" id="170" name="Google Shape;170;p8"/>
          <p:cNvPicPr preferRelativeResize="0"/>
          <p:nvPr/>
        </p:nvPicPr>
        <p:blipFill rotWithShape="1">
          <a:blip r:embed="rId3">
            <a:alphaModFix/>
          </a:blip>
          <a:srcRect b="0" l="0" r="0" t="0"/>
          <a:stretch/>
        </p:blipFill>
        <p:spPr>
          <a:xfrm>
            <a:off x="5411053" y="1226305"/>
            <a:ext cx="6014185" cy="44053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2021-10-17T12:41:58Z</dcterms:created>
  <dc:creator>Risman Adnan</dc:creator>
</cp:coreProperties>
</file>